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84" r:id="rId18"/>
    <p:sldId id="283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573"/>
    <a:srgbClr val="51F02C"/>
    <a:srgbClr val="3EE30B"/>
    <a:srgbClr val="8CF573"/>
    <a:srgbClr val="AFF89E"/>
    <a:srgbClr val="5BF52B"/>
    <a:srgbClr val="A39B69"/>
    <a:srgbClr val="0F2131"/>
    <a:srgbClr val="24414A"/>
    <a:srgbClr val="DBB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1738" y="91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6DD53F3-229B-48AC-993B-9CC1A38253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0C43DD-82F7-4B60-BAA4-8BAA62024D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53299-98C5-43F2-9344-7A7C7E64DEF3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51E2E0-E08D-4614-BA0B-4CF618D0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FUNÇÕES BASICAS SQL - ALIELSON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46D11E-8597-41E6-8960-E047BDDDB3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B11C7-F791-442E-B271-CDC563532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69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1B479-1746-4FD0-8748-476FB595ED8B}" type="datetimeFigureOut">
              <a:rPr lang="pt-BR" smtClean="0"/>
              <a:t>25/04/2024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FUNÇÕES BASICAS SQL - ALIELSON FERREIRA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F302-0092-456E-8BE4-80365EF97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178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1DE9-03F1-4E49-BD28-9A08A4561A17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6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6E9E-F9DE-42B2-B6F6-FEA8A6AB06DF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53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338C-B11A-49DF-BAFA-F5003BFD9EC9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20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69A5-2A6B-46CD-BCBF-06F5CC462BDD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11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CC650-2E94-4EFA-83C1-38B73B339866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85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D88E-1FE9-4BF9-B2F7-8748FF45D9CB}" type="datetime1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4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BAB7-E7E9-44B1-9EFE-1A4EBCAC70A5}" type="datetime1">
              <a:rPr lang="pt-BR" smtClean="0"/>
              <a:t>25/04/2024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1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9E91-9E0C-4E31-80CC-32CA8588F9F4}" type="datetime1">
              <a:rPr lang="pt-BR" smtClean="0"/>
              <a:t>25/04/2024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3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C60D-4277-4DF2-B09D-46C6BD604C93}" type="datetime1">
              <a:rPr lang="pt-BR" smtClean="0"/>
              <a:t>25/04/2024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08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7B5B1-8C88-4E6B-9225-EB30ABA773EF}" type="datetime1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85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216E-7B1E-49EA-8C7A-17795629319F}" type="datetime1">
              <a:rPr lang="pt-BR" smtClean="0"/>
              <a:t>25/04/2024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55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 l="-69000" r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1D51E-F56A-4362-AA13-A05F67B3DC26}" type="datetime1">
              <a:rPr lang="pt-BR" smtClean="0"/>
              <a:t>25/04/2024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31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lielsonfp/prompts-recipe-to-create-a-ebook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EAB558B-7C16-44E4-988A-A7093F6984BB}"/>
              </a:ext>
            </a:extLst>
          </p:cNvPr>
          <p:cNvSpPr/>
          <p:nvPr/>
        </p:nvSpPr>
        <p:spPr>
          <a:xfrm>
            <a:off x="0" y="8792"/>
            <a:ext cx="9601200" cy="12801600"/>
          </a:xfrm>
          <a:prstGeom prst="rect">
            <a:avLst/>
          </a:prstGeom>
          <a:solidFill>
            <a:srgbClr val="A7A573"/>
          </a:solidFill>
          <a:ln>
            <a:solidFill>
              <a:srgbClr val="244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872467-9833-4545-BCBB-CC5002C20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9601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46E152-F734-4488-B158-1798D627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380767"/>
            <a:ext cx="874835" cy="8396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B36C49-EBAD-4FA0-AB5C-6F762DD78759}"/>
              </a:ext>
            </a:extLst>
          </p:cNvPr>
          <p:cNvSpPr txBox="1"/>
          <p:nvPr/>
        </p:nvSpPr>
        <p:spPr>
          <a:xfrm>
            <a:off x="4352192" y="595239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AC7768-0259-435D-8222-7700BDB64983}"/>
              </a:ext>
            </a:extLst>
          </p:cNvPr>
          <p:cNvSpPr txBox="1"/>
          <p:nvPr/>
        </p:nvSpPr>
        <p:spPr>
          <a:xfrm>
            <a:off x="369277" y="10269415"/>
            <a:ext cx="8845061" cy="200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12112D5-9C70-498D-B15E-3C5952CC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</a:t>
            </a:fld>
            <a:endParaRPr lang="pt-BR"/>
          </a:p>
        </p:txBody>
      </p:sp>
      <p:sp>
        <p:nvSpPr>
          <p:cNvPr id="10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8792" y="943888"/>
            <a:ext cx="9601200" cy="830997"/>
          </a:xfrm>
          <a:prstGeom prst="rect">
            <a:avLst/>
          </a:prstGeom>
          <a:solidFill>
            <a:srgbClr val="51F02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650240" y="943888"/>
            <a:ext cx="831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DOMINE AS FUNÇÕES BASICAS SQL</a:t>
            </a:r>
          </a:p>
        </p:txBody>
      </p:sp>
      <p:sp>
        <p:nvSpPr>
          <p:cNvPr id="12" name="CaixaDeTexto 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0" y="9961279"/>
            <a:ext cx="10124699" cy="1631216"/>
          </a:xfrm>
          <a:prstGeom prst="rect">
            <a:avLst/>
          </a:prstGeom>
          <a:noFill/>
          <a:effectLst>
            <a:glow rad="1092200">
              <a:schemeClr val="accent1">
                <a:alpha val="28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000" b="0" i="0" dirty="0">
                <a:solidFill>
                  <a:srgbClr val="0D0D0D"/>
                </a:solidFill>
                <a:effectLst/>
                <a:latin typeface="Söhne"/>
              </a:rPr>
              <a:t>Vault-79: Desvendando Fortalezas de Dados com SQL</a:t>
            </a:r>
            <a:endParaRPr lang="pt-BR" sz="5000" dirty="0">
              <a:solidFill>
                <a:schemeClr val="bg1"/>
              </a:solidFill>
              <a:effectLst>
                <a:glow rad="342900">
                  <a:srgbClr val="37ABFF"/>
                </a:glow>
              </a:effectLst>
              <a:latin typeface="8BIT WONDER" panose="00000400000000000000" pitchFamily="2" charset="0"/>
            </a:endParaRPr>
          </a:p>
        </p:txBody>
      </p:sp>
      <p:sp>
        <p:nvSpPr>
          <p:cNvPr id="13" name="fundo_rodape">
            <a:extLst>
              <a:ext uri="{FF2B5EF4-FFF2-40B4-BE49-F238E27FC236}">
                <a16:creationId xmlns:a16="http://schemas.microsoft.com/office/drawing/2014/main" id="{8A5EDDAD-04F3-2FDC-9612-B1EBD47701CD}"/>
              </a:ext>
            </a:extLst>
          </p:cNvPr>
          <p:cNvSpPr/>
          <p:nvPr/>
        </p:nvSpPr>
        <p:spPr>
          <a:xfrm>
            <a:off x="2599064" y="11485132"/>
            <a:ext cx="3997146" cy="830997"/>
          </a:xfrm>
          <a:prstGeom prst="rect">
            <a:avLst/>
          </a:prstGeom>
          <a:solidFill>
            <a:srgbClr val="A7A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dirty="0">
                <a:solidFill>
                  <a:srgbClr val="0D0A27"/>
                </a:solidFill>
                <a:latin typeface="Impact" panose="020B0806030902050204" pitchFamily="34" charset="0"/>
              </a:rPr>
              <a:t>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42938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066193" y="665737"/>
            <a:ext cx="6506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GROUP BY: AGRUPANDO E AGREGANDO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624563" y="1941657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GROUP BY 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é usada para agrupar linhas que têm o mesmo valor em uma ou mais colunas e aplicar funções de agregação a elas. Isso nos permite segmentar os dados com base em categorias específicas e realizar cálculos agregados dentro desses grupos.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73B840-5B7F-47A0-8890-12473290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9981"/>
            <a:ext cx="9601200" cy="31573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90E36A-D730-464C-AEA6-391445120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63" y="9059413"/>
            <a:ext cx="7420708" cy="360105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7A27BD-619A-4931-B001-9D31D884E071}"/>
              </a:ext>
            </a:extLst>
          </p:cNvPr>
          <p:cNvSpPr txBox="1"/>
          <p:nvPr/>
        </p:nvSpPr>
        <p:spPr>
          <a:xfrm>
            <a:off x="967154" y="7122575"/>
            <a:ext cx="85373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Estamos agrupando os habitantes por profissão e contando quantos habitantes pertencem a cada profissão. Isso nos mostra quantos habitantes desempenham cada função, oferecendo uma visão da distribuição da força de trabalho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8D773E-0119-4581-8DA5-F5D573E5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F89C4B-A30D-49C0-BAC2-E2569B55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86859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53054" y="665737"/>
            <a:ext cx="531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WHERE: CONDIÇÕES AVANÇADAS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859573" y="1572325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WHERE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para filtrar os resultados de uma consulta com base em uma condição específica. Condições mais avançadas podem incluir operadores lógicos como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AND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OR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e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NOT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juntamente com operadores de comparação como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&gt;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&lt;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=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!=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entre outros.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7A27BD-619A-4931-B001-9D31D884E071}"/>
              </a:ext>
            </a:extLst>
          </p:cNvPr>
          <p:cNvSpPr txBox="1"/>
          <p:nvPr/>
        </p:nvSpPr>
        <p:spPr>
          <a:xfrm>
            <a:off x="1652953" y="7280837"/>
            <a:ext cx="67129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resultado exibe habitantes que possuem idade acima de 30 anos e que exercem a profissão de engenheiro.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2DDDCB-7797-45A3-AC16-0B259A6E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4542"/>
            <a:ext cx="9601200" cy="23124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88EC86-57C8-4A08-A4D5-8460362F2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0" y="8850497"/>
            <a:ext cx="8365880" cy="3475058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ADA24D6-BD68-49C4-BF28-728216CB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11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69B3187-E3EF-4FA7-8DD4-37C0BDEE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46349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53054" y="665737"/>
            <a:ext cx="531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HAVING: FILTRANDO AGRUPAMENTOS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859573" y="1572325"/>
            <a:ext cx="6506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HAVING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em conjunto com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GROUP BY 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para filtrar os resultados de grupos agregados com base em uma condição específica. Enquanto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WHERE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para filtrar linhas antes da agregação,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HAVING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para filtrar grupos depois da agregação.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7A27BD-619A-4931-B001-9D31D884E071}"/>
              </a:ext>
            </a:extLst>
          </p:cNvPr>
          <p:cNvSpPr txBox="1"/>
          <p:nvPr/>
        </p:nvSpPr>
        <p:spPr>
          <a:xfrm>
            <a:off x="1652953" y="7280837"/>
            <a:ext cx="67129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Estamos contando quantos habitantes têm cada profissão e usando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HAVING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para mostrar apenas as profissões com mais de 5 membros.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0B80FD-725C-4B49-919D-75DF9C6F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7" y="4249981"/>
            <a:ext cx="7771460" cy="3228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EF93176-4024-43EE-ADF3-5C4EF428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57" y="9064540"/>
            <a:ext cx="6954717" cy="2888883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48076AA-1F1A-4ECA-9E54-9322DC1D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12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E83A6E0-4B6C-499E-846E-490F9F3D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30408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22F5BF0-9DDC-46FB-B816-0C721873FCD2}"/>
              </a:ext>
            </a:extLst>
          </p:cNvPr>
          <p:cNvSpPr/>
          <p:nvPr/>
        </p:nvSpPr>
        <p:spPr>
          <a:xfrm>
            <a:off x="-509954" y="-351692"/>
            <a:ext cx="10111154" cy="131532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14781-0FA4-4ABF-9B6E-8B5226831FD0}"/>
              </a:ext>
            </a:extLst>
          </p:cNvPr>
          <p:cNvSpPr txBox="1"/>
          <p:nvPr/>
        </p:nvSpPr>
        <p:spPr>
          <a:xfrm>
            <a:off x="879230" y="6926033"/>
            <a:ext cx="7842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F9CADA-9D75-43C7-9C6A-EB9C1A89084F}"/>
              </a:ext>
            </a:extLst>
          </p:cNvPr>
          <p:cNvSpPr txBox="1"/>
          <p:nvPr/>
        </p:nvSpPr>
        <p:spPr>
          <a:xfrm>
            <a:off x="1218612" y="2074558"/>
            <a:ext cx="6981094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51F02C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C5B81A-9E9E-4607-A667-11CC55BC713F}"/>
              </a:ext>
            </a:extLst>
          </p:cNvPr>
          <p:cNvSpPr/>
          <p:nvPr/>
        </p:nvSpPr>
        <p:spPr>
          <a:xfrm>
            <a:off x="879230" y="8038021"/>
            <a:ext cx="7842739" cy="45719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86D7A84-59F6-40C7-B8A0-2CD28250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B06AF0-5C45-4236-8DB3-F7471450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1F0BC-C0DA-4FE7-AD9B-EE05033805BC}"/>
              </a:ext>
            </a:extLst>
          </p:cNvPr>
          <p:cNvSpPr txBox="1"/>
          <p:nvPr/>
        </p:nvSpPr>
        <p:spPr>
          <a:xfrm>
            <a:off x="1218612" y="8426287"/>
            <a:ext cx="7815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Explore a manipulação prática de dados em bancos, aprendendo a adicionar, atualizar e excluir informações. Compreender e dominar operações como INSERT, UPDATE e DELETE é essencial para a manutenção eficaz de bancos de dados</a:t>
            </a:r>
          </a:p>
        </p:txBody>
      </p:sp>
    </p:spTree>
    <p:extLst>
      <p:ext uri="{BB962C8B-B14F-4D97-AF65-F5344CB8AC3E}">
        <p14:creationId xmlns:p14="http://schemas.microsoft.com/office/powerpoint/2010/main" val="146245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INSERT: INSERINDO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INSERT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usado para adicionar novos registros a uma tabela.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400300" y="6045531"/>
            <a:ext cx="480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Após a execução deste comando, um novo habitante </a:t>
            </a:r>
            <a:r>
              <a:rPr lang="pt-BR" sz="2400" i="0" dirty="0">
                <a:solidFill>
                  <a:schemeClr val="bg1"/>
                </a:solidFill>
                <a:effectLst/>
                <a:latin typeface="Söhne"/>
              </a:rPr>
              <a:t>chamado Sarah, com 28 anos de idade e profissão de médico, seria adicionado 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à tabela "habitantes".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C44D05-703D-47CC-AA4D-C07CBB1F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462"/>
            <a:ext cx="9601200" cy="235644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9F545-5DFF-4B99-B004-55A0FFC6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0CA4D2-FBAF-4D46-B6CB-6CF846BE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53221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UPDATE: ATUALZIANDO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UPDATE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usado para modificar registros existentes em uma tabela.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9F8B25-E1F6-49F0-B71B-F52A0ADC5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0481"/>
            <a:ext cx="9601200" cy="295820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5768BD-5D90-491A-942E-7A0A0763904E}"/>
              </a:ext>
            </a:extLst>
          </p:cNvPr>
          <p:cNvSpPr txBox="1"/>
          <p:nvPr/>
        </p:nvSpPr>
        <p:spPr>
          <a:xfrm>
            <a:off x="2206869" y="6732912"/>
            <a:ext cx="480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Este comando atualizaria o registro de Sarah na tabela "habitantes", alterando sua idade para 30 anos.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B0139C2-9511-4343-A36B-BD34BBE7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15</a:t>
            </a:fld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2A39D4C-DAC8-4CB9-9486-691EECEB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24351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DELETE: REMOVENDO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DELETE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usado para remover registros de uma tabela.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5768BD-5D90-491A-942E-7A0A0763904E}"/>
              </a:ext>
            </a:extLst>
          </p:cNvPr>
          <p:cNvSpPr txBox="1"/>
          <p:nvPr/>
        </p:nvSpPr>
        <p:spPr>
          <a:xfrm>
            <a:off x="2206869" y="6732912"/>
            <a:ext cx="480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Após a execução deste comando, o registro de Sarah seria removido da tabela "habitantes".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FB75CB-3673-4AFD-BBBD-6FF69BA7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409"/>
            <a:ext cx="9601200" cy="280650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657A69-9D6A-4F01-A15C-11CEC7E0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72B84-4C02-431B-85E8-0269F07E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245562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440A61-879C-4AEC-BB68-560CCD32A688}"/>
              </a:ext>
            </a:extLst>
          </p:cNvPr>
          <p:cNvSpPr/>
          <p:nvPr/>
        </p:nvSpPr>
        <p:spPr>
          <a:xfrm>
            <a:off x="866183" y="8776129"/>
            <a:ext cx="7842739" cy="106262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124473" y="1826380"/>
            <a:ext cx="78166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Esse Ebook foi gerado por IA, e diagramado por humano.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passo a passo se encontra no meu </a:t>
            </a:r>
            <a:r>
              <a:rPr lang="pt-BR" sz="2400" dirty="0" err="1">
                <a:solidFill>
                  <a:schemeClr val="bg1"/>
                </a:solidFill>
              </a:rPr>
              <a:t>Github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4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18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1019130" y="6800477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2"/>
              </a:rPr>
              <a:t>https://github.com/alielsonfp/prompts-recipe-to-create-a-ebook</a:t>
            </a:r>
            <a:endParaRPr lang="pt-BR" b="1"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4783194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18105BA5-8D4E-4C55-AD2F-94DF8B998E6D}"/>
              </a:ext>
            </a:extLst>
          </p:cNvPr>
          <p:cNvSpPr/>
          <p:nvPr/>
        </p:nvSpPr>
        <p:spPr>
          <a:xfrm flipV="1">
            <a:off x="638001" y="-216345"/>
            <a:ext cx="157279" cy="1593731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390324-8AED-4612-AB4A-8E833ADC5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30" y="7306239"/>
            <a:ext cx="5887629" cy="44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BE4B21-D99F-444D-8061-6FC3F9176796}"/>
              </a:ext>
            </a:extLst>
          </p:cNvPr>
          <p:cNvSpPr txBox="1"/>
          <p:nvPr/>
        </p:nvSpPr>
        <p:spPr>
          <a:xfrm>
            <a:off x="2190964" y="1569175"/>
            <a:ext cx="6893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+mj-lt"/>
            </a:endParaRPr>
          </a:p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Simplificando o uso das funções básicas SQL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190964" y="791496"/>
            <a:ext cx="538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PRINCIPAIS FUNÇÕES SQL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2190964" y="3490532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Bem-vindo à Vault-79, onde os segredos mais bem guardados estão esperando para serem revelados através do poder do SQL. Neste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eBook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vamos explorar as profundezas do SQL enquanto você navega pelo terminal da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79, em busca de informações vitais para sua jornada.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FFD4C3ED-1442-4093-83DB-D5AE02C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2</a:t>
            </a:fld>
            <a:endParaRPr lang="pt-B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0D3F589-EEF1-4B85-9C4E-57A27AB7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6CFCED-9073-44B8-8452-C33A260D4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36" y="6458189"/>
            <a:ext cx="4747667" cy="47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22F5BF0-9DDC-46FB-B816-0C721873FCD2}"/>
              </a:ext>
            </a:extLst>
          </p:cNvPr>
          <p:cNvSpPr/>
          <p:nvPr/>
        </p:nvSpPr>
        <p:spPr>
          <a:xfrm>
            <a:off x="-597877" y="-316523"/>
            <a:ext cx="10199077" cy="131425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14781-0FA4-4ABF-9B6E-8B5226831FD0}"/>
              </a:ext>
            </a:extLst>
          </p:cNvPr>
          <p:cNvSpPr txBox="1"/>
          <p:nvPr/>
        </p:nvSpPr>
        <p:spPr>
          <a:xfrm>
            <a:off x="879230" y="6926033"/>
            <a:ext cx="7842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Recuperando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F9CADA-9D75-43C7-9C6A-EB9C1A89084F}"/>
              </a:ext>
            </a:extLst>
          </p:cNvPr>
          <p:cNvSpPr txBox="1"/>
          <p:nvPr/>
        </p:nvSpPr>
        <p:spPr>
          <a:xfrm>
            <a:off x="1218612" y="2074558"/>
            <a:ext cx="6981094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51F02C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C5B81A-9E9E-4607-A667-11CC55BC713F}"/>
              </a:ext>
            </a:extLst>
          </p:cNvPr>
          <p:cNvSpPr/>
          <p:nvPr/>
        </p:nvSpPr>
        <p:spPr>
          <a:xfrm>
            <a:off x="879230" y="8038021"/>
            <a:ext cx="7842739" cy="45719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2F69AC8-1861-42EE-A343-B83DA38F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3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F498AF8-B723-4563-84A3-95AEDB03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3D209D-C72C-4362-BFE0-FC605AE8636B}"/>
              </a:ext>
            </a:extLst>
          </p:cNvPr>
          <p:cNvSpPr txBox="1"/>
          <p:nvPr/>
        </p:nvSpPr>
        <p:spPr>
          <a:xfrm>
            <a:off x="879230" y="8426287"/>
            <a:ext cx="78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Dominar a extração eficaz de dados é crucial para análises e decisões informadas. Capacita a exploração e compreensão dos dados armazenados, fundamentais para profissionais que lidam com bancos de dados.</a:t>
            </a:r>
          </a:p>
        </p:txBody>
      </p:sp>
    </p:spTree>
    <p:extLst>
      <p:ext uri="{BB962C8B-B14F-4D97-AF65-F5344CB8AC3E}">
        <p14:creationId xmlns:p14="http://schemas.microsoft.com/office/powerpoint/2010/main" val="306053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SELECT: EXLORANDO OS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No coração do SQL está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SELECT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permitindo que você recupere dados de tabelas. Imagine que você está procurando por registros de suprimentos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79. Vamos dar uma olhada: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158726" y="6728307"/>
            <a:ext cx="480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Isso traz todos os registros da tabela "suprimentos", revelando o que está armazenado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9E3217B-86A8-4B25-9E1F-C8BEC61E72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959"/>
            <a:ext cx="9601200" cy="339734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40D269C-8638-4BF8-941E-E93159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8000"/>
            <a:ext cx="9601200" cy="5138954"/>
          </a:xfrm>
          <a:prstGeom prst="rect">
            <a:avLst/>
          </a:prstGeom>
        </p:spPr>
      </p:pic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F2AD2CF4-DE0D-43C3-B9B3-4E693ED2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4</a:t>
            </a:fld>
            <a:endParaRPr lang="pt-B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5462EE5-E6A4-4F41-A5F9-502AE4BB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90804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70" dirty="0">
                <a:solidFill>
                  <a:schemeClr val="bg1"/>
                </a:solidFill>
                <a:latin typeface="Impact" panose="020B0806030902050204" pitchFamily="34" charset="0"/>
              </a:rPr>
              <a:t>WHERE: FILTRANDO 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Às vezes, você precisa ser específico. Suponha que você esteja interessado apenas em suprimentos médicos. Você pode usar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WHERE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para isso: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158726" y="6728307"/>
            <a:ext cx="480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Agora você só vê os suprimentos médicos, filtrando os resultados.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FAA9A-7390-41AA-880E-5D62ED27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000"/>
            <a:ext cx="9601200" cy="331448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EFFA396-FC11-4921-A40D-B244F8D2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8000"/>
            <a:ext cx="9601200" cy="4579034"/>
          </a:xfrm>
          <a:prstGeom prst="rect">
            <a:avLst/>
          </a:prstGeom>
        </p:spPr>
      </p:pic>
      <p:sp>
        <p:nvSpPr>
          <p:cNvPr id="22" name="Espaço Reservado para Número de Slide 21">
            <a:extLst>
              <a:ext uri="{FF2B5EF4-FFF2-40B4-BE49-F238E27FC236}">
                <a16:creationId xmlns:a16="http://schemas.microsoft.com/office/drawing/2014/main" id="{8727110A-9B01-4B1A-B460-D635D049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5</a:t>
            </a:fld>
            <a:endParaRPr lang="pt-BR"/>
          </a:p>
        </p:txBody>
      </p:sp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07241703-B7B8-453F-BDCC-334E242C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8881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70" dirty="0">
                <a:solidFill>
                  <a:schemeClr val="bg1"/>
                </a:solidFill>
                <a:latin typeface="Impact" panose="020B0806030902050204" pitchFamily="34" charset="0"/>
              </a:rPr>
              <a:t>ORDER BY: ORDENANDO 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705512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Se você quiser classificar os resultados por ordem alfabética, por exemplo, use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ORDER BY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ASC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 Ordena os resultados em ordem crescente, do menor para o maior.</a:t>
            </a:r>
          </a:p>
          <a:p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DESC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 Ordena os resultados em ordem decrescente, do maior para o menor.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158726" y="6728307"/>
            <a:ext cx="480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Agora você vê os suprimentos em ordem alfabética pelo nome.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851B42-EC01-4D28-83C5-6897A6CF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398"/>
            <a:ext cx="9601200" cy="33973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E19D9A-32D8-472A-90DF-77150764A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805"/>
            <a:ext cx="9601200" cy="5409907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35FCCEB-1220-4FB0-8A71-D6D3CE57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6</a:t>
            </a:fld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CBF6CAFA-4330-4A5C-BF39-F24677FA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87231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DISTINCT: REMOVENDO DUPLICATAS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547446" y="1841428"/>
            <a:ext cx="6506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DISTINCT é usado para selecionar valores únicos em uma coluna. No contexto da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se houver várias entradas para a coluna "profissão" na tabela "habitantes", o DISTINCT garantirá que apenas uma instância de cada profissão única seja exibida, removendo duplicatas.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AB3915-2DDD-4CDB-B126-50473FF5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" y="4092258"/>
            <a:ext cx="9601200" cy="374816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CD6851-E4A3-4175-BCDF-E4818B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" y="5364415"/>
            <a:ext cx="9601200" cy="8530297"/>
          </a:xfrm>
          <a:prstGeom prst="rect">
            <a:avLst/>
          </a:prstGeom>
        </p:spPr>
      </p:pic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4311EA54-A511-4361-8B26-BF220512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7</a:t>
            </a:fld>
            <a:endParaRPr lang="pt-B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2FB36BC9-5E01-48AA-A4AF-5CDEDD7D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7013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22F5BF0-9DDC-46FB-B816-0C721873FCD2}"/>
              </a:ext>
            </a:extLst>
          </p:cNvPr>
          <p:cNvSpPr/>
          <p:nvPr/>
        </p:nvSpPr>
        <p:spPr>
          <a:xfrm>
            <a:off x="-509954" y="-351692"/>
            <a:ext cx="10111154" cy="131532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14781-0FA4-4ABF-9B6E-8B5226831FD0}"/>
              </a:ext>
            </a:extLst>
          </p:cNvPr>
          <p:cNvSpPr txBox="1"/>
          <p:nvPr/>
        </p:nvSpPr>
        <p:spPr>
          <a:xfrm>
            <a:off x="879230" y="6926033"/>
            <a:ext cx="7842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FILTRANDO E AGRUPANDO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F9CADA-9D75-43C7-9C6A-EB9C1A89084F}"/>
              </a:ext>
            </a:extLst>
          </p:cNvPr>
          <p:cNvSpPr txBox="1"/>
          <p:nvPr/>
        </p:nvSpPr>
        <p:spPr>
          <a:xfrm>
            <a:off x="1218612" y="2074558"/>
            <a:ext cx="6981094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51F02C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C5B81A-9E9E-4607-A667-11CC55BC713F}"/>
              </a:ext>
            </a:extLst>
          </p:cNvPr>
          <p:cNvSpPr/>
          <p:nvPr/>
        </p:nvSpPr>
        <p:spPr>
          <a:xfrm>
            <a:off x="879230" y="8038021"/>
            <a:ext cx="7842739" cy="45719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9F7AE9-A121-40C5-B178-DEA9300E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04E20-394C-4E70-A059-B7A70C6A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02A127-C4F0-4885-A5B4-A6D7EE6E2CD3}"/>
              </a:ext>
            </a:extLst>
          </p:cNvPr>
          <p:cNvSpPr txBox="1"/>
          <p:nvPr/>
        </p:nvSpPr>
        <p:spPr>
          <a:xfrm>
            <a:off x="1002323" y="8642176"/>
            <a:ext cx="78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Exploraremos a organização e refinamento de dados em bancos, filtrando-os para análises precisas e explorando agrupamentos para obter insights valiosos sobre tendências e padrões dentro do conjunto de dados.</a:t>
            </a:r>
          </a:p>
        </p:txBody>
      </p:sp>
    </p:spTree>
    <p:extLst>
      <p:ext uri="{BB962C8B-B14F-4D97-AF65-F5344CB8AC3E}">
        <p14:creationId xmlns:p14="http://schemas.microsoft.com/office/powerpoint/2010/main" val="316531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70639" y="715260"/>
            <a:ext cx="5099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Funções de Agregação (COUNT, SUM, AVG, MAX, MIN)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Vamos explorar a tabela "habitantes" para entender como esses conceitos funcionam em conjunto.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813580" y="7122575"/>
            <a:ext cx="8128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COUNT(*)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 Conta o número total de habitantes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AVG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(idade): Calcula a idade média dos habitantes.</a:t>
            </a:r>
          </a:p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MAX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(idade): Determina a idade máxima entre os habitantes.</a:t>
            </a:r>
          </a:p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MIN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(idade): Determina a idade mínima entre os habitantes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17D67E-C5E1-4D8F-B48A-2C151F4A4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46"/>
            <a:ext cx="9601200" cy="353728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513853-99DF-434C-8962-45F8EC57B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2" y="3148458"/>
            <a:ext cx="7350370" cy="3689320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BC48748A-B2EB-4B1A-8DB4-89C41CF0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9</a:t>
            </a:fld>
            <a:endParaRPr lang="pt-B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8DDC047-69E6-4A3F-9E96-B443D6C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172145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1019</Words>
  <Application>Microsoft Office PowerPoint</Application>
  <PresentationFormat>Papel A3 (297 x 420 mm)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8BIT WONDER</vt:lpstr>
      <vt:lpstr>Arial</vt:lpstr>
      <vt:lpstr>Calibri</vt:lpstr>
      <vt:lpstr>Calibri Light</vt:lpstr>
      <vt:lpstr>Impact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alielson</dc:creator>
  <cp:lastModifiedBy>alielson</cp:lastModifiedBy>
  <cp:revision>33</cp:revision>
  <dcterms:created xsi:type="dcterms:W3CDTF">2024-04-25T17:06:57Z</dcterms:created>
  <dcterms:modified xsi:type="dcterms:W3CDTF">2024-04-26T02:49:37Z</dcterms:modified>
</cp:coreProperties>
</file>